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5" r:id="rId4"/>
    <p:sldId id="293" r:id="rId5"/>
    <p:sldId id="260" r:id="rId6"/>
    <p:sldId id="259" r:id="rId7"/>
    <p:sldId id="290" r:id="rId8"/>
    <p:sldId id="302" r:id="rId9"/>
    <p:sldId id="291" r:id="rId10"/>
    <p:sldId id="301" r:id="rId11"/>
    <p:sldId id="304" r:id="rId12"/>
    <p:sldId id="292" r:id="rId13"/>
    <p:sldId id="266" r:id="rId14"/>
    <p:sldId id="297" r:id="rId15"/>
    <p:sldId id="287" r:id="rId16"/>
    <p:sldId id="294" r:id="rId17"/>
    <p:sldId id="295" r:id="rId18"/>
    <p:sldId id="296" r:id="rId19"/>
    <p:sldId id="305" r:id="rId20"/>
    <p:sldId id="306" r:id="rId21"/>
    <p:sldId id="307" r:id="rId22"/>
    <p:sldId id="308" r:id="rId23"/>
    <p:sldId id="309" r:id="rId24"/>
  </p:sldIdLst>
  <p:sldSz cx="9144000" cy="6858000" type="screen4x3"/>
  <p:notesSz cx="6797675" cy="9926638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60"/>
  </p:normalViewPr>
  <p:slideViewPr>
    <p:cSldViewPr>
      <p:cViewPr>
        <p:scale>
          <a:sx n="90" d="100"/>
          <a:sy n="90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340" cy="496889"/>
          </a:xfrm>
          <a:prstGeom prst="rect">
            <a:avLst/>
          </a:prstGeom>
        </p:spPr>
        <p:txBody>
          <a:bodyPr vert="horz" lIns="90352" tIns="45176" rIns="90352" bIns="451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744" y="1"/>
            <a:ext cx="2945340" cy="496889"/>
          </a:xfrm>
          <a:prstGeom prst="rect">
            <a:avLst/>
          </a:prstGeom>
        </p:spPr>
        <p:txBody>
          <a:bodyPr vert="horz" lIns="90352" tIns="45176" rIns="90352" bIns="45176" rtlCol="0"/>
          <a:lstStyle>
            <a:lvl1pPr algn="r">
              <a:defRPr sz="1200"/>
            </a:lvl1pPr>
          </a:lstStyle>
          <a:p>
            <a:fld id="{08B2BC21-18BE-401C-8628-712F94E9EAD2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52" tIns="45176" rIns="90352" bIns="451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714878"/>
            <a:ext cx="5438776" cy="4467225"/>
          </a:xfrm>
          <a:prstGeom prst="rect">
            <a:avLst/>
          </a:prstGeom>
        </p:spPr>
        <p:txBody>
          <a:bodyPr vert="horz" lIns="90352" tIns="45176" rIns="90352" bIns="451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164"/>
            <a:ext cx="2945340" cy="496888"/>
          </a:xfrm>
          <a:prstGeom prst="rect">
            <a:avLst/>
          </a:prstGeom>
        </p:spPr>
        <p:txBody>
          <a:bodyPr vert="horz" lIns="90352" tIns="45176" rIns="90352" bIns="451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744" y="9428164"/>
            <a:ext cx="2945340" cy="496888"/>
          </a:xfrm>
          <a:prstGeom prst="rect">
            <a:avLst/>
          </a:prstGeom>
        </p:spPr>
        <p:txBody>
          <a:bodyPr vert="horz" lIns="90352" tIns="45176" rIns="90352" bIns="45176" rtlCol="0" anchor="b"/>
          <a:lstStyle>
            <a:lvl1pPr algn="r">
              <a:defRPr sz="1200"/>
            </a:lvl1pPr>
          </a:lstStyle>
          <a:p>
            <a:fld id="{9E9B50CD-91D1-42BC-94F2-96912FC87D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50CD-91D1-42BC-94F2-96912FC87D2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19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50CD-91D1-42BC-94F2-96912FC87D2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99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50CD-91D1-42BC-94F2-96912FC87D2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99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50CD-91D1-42BC-94F2-96912FC87D2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9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50CD-91D1-42BC-94F2-96912FC87D2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99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50CD-91D1-42BC-94F2-96912FC87D2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99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50CD-91D1-42BC-94F2-96912FC87D2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99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50CD-91D1-42BC-94F2-96912FC87D2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99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50CD-91D1-42BC-94F2-96912FC87D2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99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50CD-91D1-42BC-94F2-96912FC87D2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9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958" y="0"/>
            <a:ext cx="1643042" cy="6858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مطالعات </a:t>
            </a:r>
            <a:r>
              <a:rPr lang="fa-I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مرحله سوم </a:t>
            </a:r>
            <a:r>
              <a:rPr lang="fa-IR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پروژه های شبکه جمع آوری فاضلاب منطقه لنجان</a:t>
            </a:r>
            <a:endParaRPr lang="fa-IR" b="1" dirty="0">
              <a:solidFill>
                <a:schemeClr val="bg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</p:txBody>
      </p:sp>
      <p:pic>
        <p:nvPicPr>
          <p:cNvPr id="7" name="Picture 6" descr="parsjooya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1177" y="2514600"/>
            <a:ext cx="132954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yavari\Power\ARM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3" y="761999"/>
            <a:ext cx="900112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3"/>
          <p:cNvSpPr txBox="1">
            <a:spLocks noChangeArrowheads="1"/>
          </p:cNvSpPr>
          <p:nvPr/>
        </p:nvSpPr>
        <p:spPr bwMode="auto">
          <a:xfrm>
            <a:off x="2590800" y="5715000"/>
            <a:ext cx="2438399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Arial" pitchFamily="34" charset="0"/>
                <a:cs typeface="B Nazanin" pitchFamily="2" charset="-78"/>
              </a:rPr>
              <a:t>تاريخ تهيه : 1392/11/27</a:t>
            </a:r>
            <a:endParaRPr kumimoji="0" lang="en-US" sz="2000" b="1" i="0" u="none" strike="noStrike" cap="none" normalizeH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ea typeface="Arial" pitchFamily="34" charset="0"/>
              <a:cs typeface="B Nazanin" pitchFamily="2" charset="-78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3601" y="609600"/>
            <a:ext cx="6858001" cy="1470025"/>
          </a:xfrm>
        </p:spPr>
        <p:txBody>
          <a:bodyPr>
            <a:normAutofit/>
          </a:bodyPr>
          <a:lstStyle/>
          <a:p>
            <a:r>
              <a:rPr lang="fa-IR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پروژه </a:t>
            </a:r>
            <a:r>
              <a:rPr lang="fa-IR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های شبکه جمع آوری فاضلاب منطقه لنجان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1027" name="Picture 3" descr="C:\Documents and Settings\89914\Desktop\lenjan\Untitled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799"/>
            <a:ext cx="4319588" cy="323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484702"/>
              </p:ext>
            </p:extLst>
          </p:nvPr>
        </p:nvGraphicFramePr>
        <p:xfrm>
          <a:off x="304800" y="2073184"/>
          <a:ext cx="7068820" cy="309841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12838"/>
                <a:gridCol w="880730"/>
                <a:gridCol w="717698"/>
                <a:gridCol w="1311350"/>
                <a:gridCol w="901994"/>
                <a:gridCol w="871870"/>
                <a:gridCol w="863010"/>
                <a:gridCol w="1109330"/>
              </a:tblGrid>
              <a:tr h="224155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</a:rPr>
                        <a:t>ردیف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محل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طول پروفیل </a:t>
                      </a:r>
                      <a:r>
                        <a:rPr lang="en-US" sz="1100">
                          <a:effectLst/>
                        </a:rPr>
                        <a:t>(Km)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مبلغ برآورد (ريال)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وضعیت تهیه اسناد مناقصه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</a:rPr>
                        <a:t>ملاحظات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</a:rPr>
                        <a:t>در مرحله تهیه برآورد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</a:rPr>
                        <a:t>در مرحله تامین اعتبار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در مرحله انجام مناقصه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24536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</a:rPr>
                        <a:t>چمگردان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0/5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2.941.351.712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sym typeface="Wingdings"/>
                        </a:rPr>
                        <a:t>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  <a:sym typeface="Wingdings"/>
                        </a:rPr>
                        <a:t>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در</a:t>
                      </a:r>
                      <a:r>
                        <a:rPr lang="fa-IR" sz="1300" baseline="0" dirty="0" smtClean="0">
                          <a:effectLst/>
                        </a:rPr>
                        <a:t> شرف ابلاغ قرارداد</a:t>
                      </a:r>
                      <a:r>
                        <a:rPr lang="fa-IR" sz="13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647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سده لنجان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5/58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5.942.794.875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300" dirty="0" smtClean="0">
                          <a:effectLst/>
                        </a:rPr>
                        <a:t> </a:t>
                      </a:r>
                      <a:r>
                        <a:rPr lang="fa-IR" sz="13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8041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سده لنجان</a:t>
                      </a:r>
                      <a:endParaRPr lang="fa-IR" sz="13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5/55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5.804.993.086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fa-I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fa-I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2783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4</a:t>
                      </a:r>
                      <a:r>
                        <a:rPr lang="fa-IR" sz="13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</a:rPr>
                        <a:t> </a:t>
                      </a:r>
                      <a:r>
                        <a:rPr lang="fa-IR" sz="1300" dirty="0" smtClean="0">
                          <a:effectLst/>
                        </a:rPr>
                        <a:t>چمگردان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4/84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5.020.320.976</a:t>
                      </a:r>
                      <a:r>
                        <a:rPr lang="fa-IR" sz="13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2783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5</a:t>
                      </a:r>
                      <a:r>
                        <a:rPr lang="fa-IR" sz="13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ورنامخواست</a:t>
                      </a:r>
                      <a:r>
                        <a:rPr lang="fa-IR" sz="13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5/83</a:t>
                      </a:r>
                      <a:r>
                        <a:rPr lang="fa-IR" sz="13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5.067.567.249</a:t>
                      </a:r>
                      <a:r>
                        <a:rPr lang="fa-IR" sz="13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2783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ورنامخواست</a:t>
                      </a:r>
                      <a:r>
                        <a:rPr lang="fa-IR" sz="13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</a:rPr>
                        <a:t> </a:t>
                      </a:r>
                      <a:r>
                        <a:rPr lang="fa-IR" sz="1300" dirty="0" smtClean="0">
                          <a:effectLst/>
                        </a:rPr>
                        <a:t>6/87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6.022.514.454</a:t>
                      </a:r>
                      <a:r>
                        <a:rPr lang="fa-IR" sz="13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27838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جمع کل</a:t>
                      </a:r>
                      <a:r>
                        <a:rPr lang="fa-IR" sz="13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</a:rPr>
                        <a:t> </a:t>
                      </a:r>
                      <a:r>
                        <a:rPr lang="fa-IR" sz="1300" dirty="0" smtClean="0">
                          <a:effectLst/>
                        </a:rPr>
                        <a:t>29/17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500958" y="0"/>
            <a:ext cx="1643042" cy="6858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مطالعات مرحله سوم پروژه های شبکه جمع آوری فاضلاب منطقه لنجان</a:t>
            </a:r>
            <a:endParaRPr lang="fa-IR" b="1" dirty="0">
              <a:solidFill>
                <a:schemeClr val="bg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</p:txBody>
      </p:sp>
      <p:pic>
        <p:nvPicPr>
          <p:cNvPr id="6" name="Picture 5" descr="parsjooya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7104" y="2514600"/>
            <a:ext cx="132954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E:\yavari\Power\ARM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3" y="761999"/>
            <a:ext cx="900112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1385" y="914400"/>
            <a:ext cx="6937519" cy="447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buFont typeface="Wingdings" pitchFamily="2" charset="2"/>
              <a:buChar char="Ø"/>
              <a:defRPr/>
            </a:pP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تهیه اسناد مناقصه منطقه لنجان و کارهای در دست اقدام</a:t>
            </a:r>
          </a:p>
        </p:txBody>
      </p:sp>
    </p:spTree>
    <p:extLst>
      <p:ext uri="{BB962C8B-B14F-4D97-AF65-F5344CB8AC3E}">
        <p14:creationId xmlns:p14="http://schemas.microsoft.com/office/powerpoint/2010/main" val="39982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958" y="0"/>
            <a:ext cx="1643042" cy="6858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مطالعات مرحله سوم پروژه های شبکه جمع آوری فاضلاب منطقه لنجان</a:t>
            </a:r>
            <a:endParaRPr lang="fa-IR" b="1" dirty="0">
              <a:solidFill>
                <a:schemeClr val="bg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</p:txBody>
      </p:sp>
      <p:pic>
        <p:nvPicPr>
          <p:cNvPr id="5" name="Picture 4" descr="parsjooya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7104" y="2514600"/>
            <a:ext cx="132954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E:\yavari\Power\ARM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3" y="761999"/>
            <a:ext cx="900112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4836" y="1012000"/>
            <a:ext cx="6242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85750" algn="r" rtl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B Nazanin" pitchFamily="2" charset="-78"/>
              </a:rPr>
              <a:t>طول پروفیل </a:t>
            </a: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B Nazanin" pitchFamily="2" charset="-78"/>
              </a:rPr>
              <a:t>های مورد نیاز </a:t>
            </a: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B Nazanin" pitchFamily="2" charset="-78"/>
              </a:rPr>
              <a:t>شبکه جمع آوری فاضلاب منطقه </a:t>
            </a: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B Nazanin" pitchFamily="2" charset="-78"/>
              </a:rPr>
              <a:t>لنجان: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B Nazanin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645217"/>
              </p:ext>
            </p:extLst>
          </p:nvPr>
        </p:nvGraphicFramePr>
        <p:xfrm>
          <a:off x="539552" y="2356902"/>
          <a:ext cx="6621140" cy="252079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52601"/>
                <a:gridCol w="859155"/>
                <a:gridCol w="1707376"/>
                <a:gridCol w="1801004"/>
                <a:gridCol w="1801004"/>
              </a:tblGrid>
              <a:tr h="30503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ردیف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منطقه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طول کل پروفیل مورد نیاز </a:t>
                      </a:r>
                      <a:r>
                        <a:rPr lang="en-US" sz="1000">
                          <a:effectLst/>
                          <a:cs typeface="B Nazanin" pitchFamily="2" charset="-78"/>
                        </a:rPr>
                        <a:t>(km)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طول پروفیلهای آماده شده </a:t>
                      </a:r>
                      <a:r>
                        <a:rPr lang="en-US" sz="1000">
                          <a:effectLst/>
                          <a:cs typeface="B Nazanin" pitchFamily="2" charset="-78"/>
                        </a:rPr>
                        <a:t>(km)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طول پروفیل های باقیمانده </a:t>
                      </a:r>
                      <a:r>
                        <a:rPr lang="en-US" sz="1000">
                          <a:effectLst/>
                          <a:cs typeface="B Nazanin" pitchFamily="2" charset="-78"/>
                        </a:rPr>
                        <a:t>(km)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0503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زرین شهر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79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48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31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1006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ورنامخواست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53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itchFamily="2" charset="-78"/>
                        </a:rPr>
                        <a:t>53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0503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3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چمگردان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16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16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0503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4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سده لنجان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45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itchFamily="2" charset="-78"/>
                        </a:rPr>
                        <a:t>23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itchFamily="2" charset="-78"/>
                        </a:rPr>
                        <a:t>22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0503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5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زاینده رود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51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11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40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0503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جمع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244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itchFamily="2" charset="-78"/>
                        </a:rPr>
                        <a:t>151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cs typeface="B Nazanin" pitchFamily="2" charset="-78"/>
                        </a:rPr>
                        <a:t>93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87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958" y="0"/>
            <a:ext cx="1643042" cy="6858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مطالعات مرحله سوم پروژه های شبکه جمع آوری فاضلاب منطقه لنجان</a:t>
            </a:r>
            <a:endParaRPr lang="fa-IR" b="1" dirty="0">
              <a:solidFill>
                <a:schemeClr val="bg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</p:txBody>
      </p:sp>
      <p:pic>
        <p:nvPicPr>
          <p:cNvPr id="7" name="Picture 6" descr="parsjooya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1177" y="2514600"/>
            <a:ext cx="132954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yavari\Power\ARM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3" y="761999"/>
            <a:ext cx="900112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683568" y="2780928"/>
            <a:ext cx="626845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4864" marR="0" lvl="0" indent="0" algn="r" defTabSz="914400" rtl="1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Nazanin" pitchFamily="2" charset="-78"/>
              </a:rPr>
              <a:t> بخش </a:t>
            </a:r>
            <a:r>
              <a:rPr lang="fa-IR" b="1" dirty="0" smtClean="0">
                <a:cs typeface="Nazanin" pitchFamily="2" charset="-78"/>
              </a:rPr>
              <a:t>سوم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Nazanin" pitchFamily="2" charset="-78"/>
              </a:rPr>
              <a:t>: </a:t>
            </a:r>
          </a:p>
          <a:p>
            <a:pPr marL="54864" lvl="0" algn="r" rtl="1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fa-IR" sz="2400" b="1" dirty="0" smtClean="0">
                <a:cs typeface="B Nazanin" pitchFamily="2" charset="-78"/>
              </a:rPr>
              <a:t>            </a:t>
            </a:r>
            <a:r>
              <a:rPr lang="ar-SA" sz="2000" dirty="0" smtClean="0"/>
              <a:t>وضعیت </a:t>
            </a:r>
            <a:r>
              <a:rPr lang="ar-SA" sz="2000" dirty="0"/>
              <a:t>پیشرفت </a:t>
            </a:r>
            <a:r>
              <a:rPr lang="ar-SA" sz="2000" dirty="0" smtClean="0"/>
              <a:t>فیزیکی</a:t>
            </a:r>
            <a:r>
              <a:rPr lang="fa-IR" sz="2000" dirty="0" smtClean="0"/>
              <a:t>، ریالی </a:t>
            </a:r>
            <a:r>
              <a:rPr lang="ar-SA" sz="2000" dirty="0" smtClean="0"/>
              <a:t>پروژه</a:t>
            </a:r>
            <a:r>
              <a:rPr lang="fa-IR" sz="2000" dirty="0" smtClean="0"/>
              <a:t> </a:t>
            </a:r>
            <a:r>
              <a:rPr lang="fa-IR" sz="2000" dirty="0" smtClean="0"/>
              <a:t>ها</a:t>
            </a:r>
            <a:r>
              <a:rPr lang="ar-SA" sz="2000" dirty="0" smtClean="0"/>
              <a:t> </a:t>
            </a:r>
            <a:endParaRPr kumimoji="0" lang="fa-IR" sz="2400" b="1" i="0" u="none" strike="noStrike" kern="1200" cap="none" spc="0" normalizeH="0" baseline="0" noProof="0" dirty="0" smtClean="0">
              <a:ln>
                <a:noFill/>
              </a:ln>
              <a:uLnTx/>
              <a:uFillTx/>
              <a:cs typeface="B Nazanin" pitchFamily="2" charset="-78"/>
            </a:endParaRPr>
          </a:p>
        </p:txBody>
      </p:sp>
      <p:pic>
        <p:nvPicPr>
          <p:cNvPr id="22530" name="Picture 2" descr="E:\yavari\Power\Titr\ama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65190"/>
            <a:ext cx="2006600" cy="200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218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554702"/>
              </p:ext>
            </p:extLst>
          </p:nvPr>
        </p:nvGraphicFramePr>
        <p:xfrm>
          <a:off x="381000" y="381000"/>
          <a:ext cx="8464757" cy="6091432"/>
        </p:xfrm>
        <a:graphic>
          <a:graphicData uri="http://schemas.openxmlformats.org/drawingml/2006/table">
            <a:tbl>
              <a:tblPr rtl="1"/>
              <a:tblGrid>
                <a:gridCol w="727939"/>
                <a:gridCol w="1278812"/>
                <a:gridCol w="727939"/>
                <a:gridCol w="907464"/>
                <a:gridCol w="827829"/>
                <a:gridCol w="433770"/>
                <a:gridCol w="668917"/>
                <a:gridCol w="531200"/>
                <a:gridCol w="458897"/>
                <a:gridCol w="839590"/>
                <a:gridCol w="531200"/>
                <a:gridCol w="531200"/>
              </a:tblGrid>
              <a:tr h="336636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ردیف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نام پروژه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نام پیمانکار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مبلغ پیمان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آخرین صورت وضعیت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درصد پیشرفت ریالی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آخرین تعدیل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جمع کل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پیشرفت فیزیکی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توضیحات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247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مبلغ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شماره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مبلغ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شماره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493171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پروژه شبکه جمع آوری فاضلاب زرین شهر (قسمت دوم)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شرکت امید حفار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2.965.669.500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58/43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در حال اجرا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171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پروژه شبکه جمع آوری فاضلاب زرین شهر (قسمت سوم)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شرکت تیام نگین سپاهان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2.836.611.615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2.386.692.021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84/14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2.386.692.021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53/55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اتمام</a:t>
                      </a:r>
                      <a:r>
                        <a:rPr lang="fa-I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قرارداد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123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عملیات اجرایی لوله گذاری فاضلاب قسمتی از زرین شهر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شرکت آریا بتن سپاهان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11.920.283.093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17/81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در حال اجرا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123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عملیات اجرایی لوله گذاری فاضلاب شهر چمگردان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شرکت آریا بتن سپاهان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8.391.913.266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12/83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در حال اجرا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171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عملیات اجرایی لوله گذاری فاضلاب قسمت سوم ورنامخواست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شرکت آریا بتن سپاهان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11.400.457.078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10/85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در حال اجرا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441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عملیات اجرایی قسمتی از شبکه جمع آوری فاضلاب زرین شهر (ناحیه جنوبی محله سجاد)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شرکت تیام نگین سپاهان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14.069.704.797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1.114.002.490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7/92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1.114.002.490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11/02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در حال اجرا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441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عملیات اجرایی قسمتی از شبکه جمع آوری فاضلاب زرین شهر (ناحیه شمالی محله سجاد)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شرکت سیماب دژ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12.947.117.907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1.277.851.959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9/87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1.277.851.959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22/51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در حال اجرا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432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8</a:t>
                      </a: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عملیات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اجرایی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شبکه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جمع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آوری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و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انتقال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فاضلاب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شهر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زاینده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رود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محله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بیستجان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و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باباشیخعلی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شرکت مهاب دژ اسپادانا</a:t>
                      </a: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11.082.430.358</a:t>
                      </a: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در حال اجرا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43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9</a:t>
                      </a: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عملیات اجرایی شبکه جمع آوری و انتقال فاضلاب شهر سده لنجان</a:t>
                      </a: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شرکت</a:t>
                      </a:r>
                      <a:r>
                        <a:rPr lang="fa-I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کانال دژ سپاهان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10.597.748.010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در حال اجرا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  <a:p>
                      <a:pPr algn="ctr" rtl="1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14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جمع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86.212.935.624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4.778.546.470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141" marR="7141" marT="71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0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1980" y="1012000"/>
            <a:ext cx="522130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24000" indent="-324000" algn="r" rtl="1">
              <a:buFont typeface="Wingdings" pitchFamily="2" charset="2"/>
              <a:buChar char="Ø"/>
            </a:pPr>
            <a:r>
              <a:rPr lang="fa-IR" sz="2000" b="1" dirty="0" smtClean="0">
                <a:cs typeface="B Nazanin" pitchFamily="2" charset="-78"/>
              </a:rPr>
              <a:t>پیشرفت فیزیکی کل پروژه طرح فاضلاب منطقه لنجان: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90175" y="0"/>
            <a:ext cx="1643042" cy="6858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مطالعات مرحله سوم پروژه های شبکه جمع آوری فاضلاب منطقه لنجان</a:t>
            </a:r>
            <a:endParaRPr lang="fa-IR" b="1" dirty="0">
              <a:solidFill>
                <a:schemeClr val="bg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</p:txBody>
      </p:sp>
      <p:pic>
        <p:nvPicPr>
          <p:cNvPr id="6" name="Picture 5" descr="parsjooya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1177" y="2514600"/>
            <a:ext cx="132954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E:\yavari\Power\ARM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3" y="761999"/>
            <a:ext cx="900112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12034"/>
              </p:ext>
            </p:extLst>
          </p:nvPr>
        </p:nvGraphicFramePr>
        <p:xfrm>
          <a:off x="456033" y="2052647"/>
          <a:ext cx="6614864" cy="1176333"/>
        </p:xfrm>
        <a:graphic>
          <a:graphicData uri="http://schemas.openxmlformats.org/drawingml/2006/table">
            <a:tbl>
              <a:tblPr rtl="1"/>
              <a:tblGrid>
                <a:gridCol w="1443173"/>
                <a:gridCol w="1296960"/>
                <a:gridCol w="1324603"/>
                <a:gridCol w="1275064"/>
                <a:gridCol w="1275064"/>
              </a:tblGrid>
              <a:tr h="72097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طول کل شبکه طرح فاضلاب منطقه لنجان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طول کل پیمان ها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طول کل اجرا شده شبکه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پیشرفت 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فیزیکی نسبت به پیمانهای منعقد شده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پیشرفت فیزیکی نسبت به کل طرح فاضلاب منطقه لنجان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53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244 KM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93/55 KM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16/82 KM</a:t>
                      </a:r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18%</a:t>
                      </a:r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6/89 %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291598" y="3645024"/>
            <a:ext cx="6768152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fa-IR" sz="1600" b="1" dirty="0" smtClean="0">
                <a:cs typeface="B Nazanin" pitchFamily="2" charset="-78"/>
              </a:rPr>
              <a:t>علل تاخیر پروژه شبکه ها تا کنون</a:t>
            </a:r>
          </a:p>
          <a:p>
            <a:pPr marL="449263" indent="-161925" algn="r" rtl="1">
              <a:lnSpc>
                <a:spcPct val="160000"/>
              </a:lnSpc>
              <a:buFont typeface="+mj-lt"/>
              <a:buAutoNum type="arabicPeriod"/>
              <a:defRPr/>
            </a:pPr>
            <a:r>
              <a:rPr lang="fa-IR" sz="1200" b="1" dirty="0" smtClean="0">
                <a:cs typeface="B Nazanin" pitchFamily="2" charset="-78"/>
              </a:rPr>
              <a:t>وجود تاسیسات زیر بنایی فراوان که فاقد ازبیلت می باشد مخصوصا لوله های گاز</a:t>
            </a:r>
          </a:p>
          <a:p>
            <a:pPr marL="449263" indent="-161925" algn="r" rtl="1">
              <a:lnSpc>
                <a:spcPct val="160000"/>
              </a:lnSpc>
              <a:buFont typeface="+mj-lt"/>
              <a:buAutoNum type="arabicPeriod"/>
              <a:defRPr/>
            </a:pPr>
            <a:r>
              <a:rPr lang="fa-IR" sz="1200" b="1" dirty="0" smtClean="0">
                <a:cs typeface="B Nazanin" pitchFamily="2" charset="-78"/>
              </a:rPr>
              <a:t>برخورد با فاضلاب های سنتی </a:t>
            </a:r>
          </a:p>
          <a:p>
            <a:pPr marL="449263" indent="-161925" algn="r" rtl="1">
              <a:lnSpc>
                <a:spcPct val="160000"/>
              </a:lnSpc>
              <a:buFont typeface="+mj-lt"/>
              <a:buAutoNum type="arabicPeriod"/>
              <a:defRPr/>
            </a:pPr>
            <a:r>
              <a:rPr lang="fa-IR" sz="1200" b="1" dirty="0" smtClean="0">
                <a:cs typeface="B Nazanin" pitchFamily="2" charset="-78"/>
              </a:rPr>
              <a:t>سختی جنس زمین</a:t>
            </a:r>
          </a:p>
          <a:p>
            <a:pPr marL="449263" indent="-161925" algn="r" rtl="1">
              <a:lnSpc>
                <a:spcPct val="160000"/>
              </a:lnSpc>
              <a:buFont typeface="+mj-lt"/>
              <a:buAutoNum type="arabicPeriod"/>
              <a:defRPr/>
            </a:pPr>
            <a:r>
              <a:rPr lang="fa-IR" sz="1200" b="1" dirty="0">
                <a:cs typeface="B Nazanin" pitchFamily="2" charset="-78"/>
              </a:rPr>
              <a:t> </a:t>
            </a:r>
            <a:r>
              <a:rPr lang="fa-IR" sz="1200" b="1" dirty="0" smtClean="0">
                <a:cs typeface="B Nazanin" pitchFamily="2" charset="-78"/>
              </a:rPr>
              <a:t>و جود تراز آبهای زیر زمینی</a:t>
            </a:r>
          </a:p>
          <a:p>
            <a:pPr marL="449263" indent="-161925" algn="r" rtl="1">
              <a:lnSpc>
                <a:spcPct val="160000"/>
              </a:lnSpc>
              <a:buFont typeface="+mj-lt"/>
              <a:buAutoNum type="arabicPeriod"/>
              <a:defRPr/>
            </a:pPr>
            <a:r>
              <a:rPr lang="fa-IR" sz="1200" b="1" dirty="0" smtClean="0">
                <a:cs typeface="B Nazanin" pitchFamily="2" charset="-78"/>
              </a:rPr>
              <a:t>وجود معارضین</a:t>
            </a:r>
          </a:p>
          <a:p>
            <a:pPr marL="449263" indent="-161925" algn="r" rtl="1">
              <a:lnSpc>
                <a:spcPct val="160000"/>
              </a:lnSpc>
              <a:buFont typeface="+mj-lt"/>
              <a:buAutoNum type="arabicPeriod"/>
              <a:defRPr/>
            </a:pPr>
            <a:r>
              <a:rPr lang="fa-IR" sz="1200" b="1" dirty="0" smtClean="0">
                <a:cs typeface="B Nazanin" pitchFamily="2" charset="-78"/>
              </a:rPr>
              <a:t>عدم مدیریت صحیح از سوی بعضی از پیمانکاران</a:t>
            </a:r>
          </a:p>
          <a:p>
            <a:pPr marL="449263" indent="-161925" algn="r" rtl="1">
              <a:lnSpc>
                <a:spcPct val="160000"/>
              </a:lnSpc>
              <a:buFont typeface="+mj-lt"/>
              <a:buAutoNum type="arabicPeriod"/>
              <a:defRPr/>
            </a:pPr>
            <a:r>
              <a:rPr lang="fa-IR" sz="1200" b="1" dirty="0" smtClean="0">
                <a:cs typeface="B Nazanin" pitchFamily="2" charset="-78"/>
              </a:rPr>
              <a:t>شرایط بد آب و هوایی و بار برف و یخبندان</a:t>
            </a:r>
          </a:p>
          <a:p>
            <a:pPr algn="r" rtl="1">
              <a:lnSpc>
                <a:spcPct val="160000"/>
              </a:lnSpc>
              <a:buFont typeface="+mj-lt"/>
              <a:buAutoNum type="arabicPeriod"/>
              <a:defRPr/>
            </a:pPr>
            <a:endParaRPr lang="fa-IR" sz="10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33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958" y="0"/>
            <a:ext cx="1643042" cy="6858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مطالعات مرحله سوم پروژه های شبکه جمع آوری فاضلاب منطقه لنجان</a:t>
            </a:r>
            <a:endParaRPr lang="fa-IR" b="1" dirty="0">
              <a:solidFill>
                <a:schemeClr val="bg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</p:txBody>
      </p:sp>
      <p:pic>
        <p:nvPicPr>
          <p:cNvPr id="7" name="Picture 6" descr="parsjooyab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1177" y="2514600"/>
            <a:ext cx="132954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yavari\Power\ARM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3" y="761999"/>
            <a:ext cx="900112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85800" y="2666690"/>
            <a:ext cx="629602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4864" marR="0" lvl="0" indent="0" algn="r" defTabSz="914400" rtl="1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Nazanin" pitchFamily="2" charset="-78"/>
              </a:rPr>
              <a:t> بخش </a:t>
            </a:r>
            <a:r>
              <a:rPr lang="fa-IR" b="1" dirty="0" smtClean="0">
                <a:cs typeface="Nazanin" pitchFamily="2" charset="-78"/>
              </a:rPr>
              <a:t>چهارم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Nazanin" pitchFamily="2" charset="-78"/>
              </a:rPr>
              <a:t>: </a:t>
            </a:r>
          </a:p>
          <a:p>
            <a:pPr marL="54864" lvl="0" algn="r" rtl="1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fa-IR" sz="2800" b="1" dirty="0" smtClean="0">
                <a:cs typeface="B Nazanin" pitchFamily="2" charset="-78"/>
              </a:rPr>
              <a:t> 	</a:t>
            </a:r>
            <a:r>
              <a:rPr lang="fa-IR" sz="2800" b="1" dirty="0">
                <a:cs typeface="B Nazanin" pitchFamily="2" charset="-78"/>
              </a:rPr>
              <a:t> </a:t>
            </a:r>
            <a:r>
              <a:rPr lang="fa-IR" sz="2800" b="1" dirty="0" smtClean="0">
                <a:cs typeface="B Nazanin" pitchFamily="2" charset="-78"/>
              </a:rPr>
              <a:t>تصاویر پروژه</a:t>
            </a:r>
            <a:endParaRPr kumimoji="0" lang="fa-IR" sz="2800" b="1" i="0" u="none" strike="noStrike" kern="1200" cap="none" spc="0" normalizeH="0" baseline="0" noProof="0" dirty="0" smtClean="0">
              <a:ln>
                <a:noFill/>
              </a:ln>
              <a:uLnTx/>
              <a:uFillTx/>
              <a:cs typeface="B Nazanin" pitchFamily="2" charset="-78"/>
            </a:endParaRPr>
          </a:p>
        </p:txBody>
      </p:sp>
      <p:pic>
        <p:nvPicPr>
          <p:cNvPr id="11266" name="Picture 2" descr="E:\yavari\Power\Titr\ak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58180"/>
            <a:ext cx="3505200" cy="341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2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958" y="0"/>
            <a:ext cx="1643042" cy="6858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مطالعات مرحله سوم پروژه های شبکه جمع آوری فاضلاب منطقه لنجان</a:t>
            </a:r>
            <a:endParaRPr lang="fa-IR" b="1" dirty="0">
              <a:solidFill>
                <a:schemeClr val="bg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</p:txBody>
      </p:sp>
      <p:pic>
        <p:nvPicPr>
          <p:cNvPr id="7" name="Picture 6" descr="parsjooyab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1177" y="2514600"/>
            <a:ext cx="132954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yavari\Power\ARM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3" y="761999"/>
            <a:ext cx="900112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236" y="1279359"/>
            <a:ext cx="31053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عملیات حفاری ترانشه در زیر تراز آب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6908" y="4938986"/>
            <a:ext cx="192873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عملیات حفاری ترانشه</a:t>
            </a:r>
            <a:endParaRPr lang="fa-IR" b="1" dirty="0">
              <a:cs typeface="B Nazanin" pitchFamily="2" charset="-78"/>
            </a:endParaRPr>
          </a:p>
        </p:txBody>
      </p:sp>
      <p:pic>
        <p:nvPicPr>
          <p:cNvPr id="5" name="Picture 2" descr="\\server\Technical Office\1387\1731-Dashte-Azadegan\Report\lenjan\foto\New Folder\DSC028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85" y="317066"/>
            <a:ext cx="3539645" cy="26547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\Technical Office\1387\1731-Dashte-Azadegan\Report\lenjan\foto\New Folder\DSC028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36586"/>
            <a:ext cx="3920552" cy="29404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958" y="0"/>
            <a:ext cx="1643042" cy="6858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مطالعات مرحله سوم پروژه های شبکه جمع آوری فاضلاب منطقه لنجان</a:t>
            </a:r>
            <a:endParaRPr lang="fa-IR" b="1" dirty="0">
              <a:solidFill>
                <a:schemeClr val="bg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</p:txBody>
      </p:sp>
      <p:pic>
        <p:nvPicPr>
          <p:cNvPr id="7" name="Picture 6" descr="parsjooyab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1177" y="2514600"/>
            <a:ext cx="132954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yavari\Power\ARM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3" y="761999"/>
            <a:ext cx="900112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373776"/>
            <a:ext cx="2528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اجرای ایمنی در محوطه کارگاه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9651" y="4388243"/>
            <a:ext cx="19591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عملیات حفاری در نقب</a:t>
            </a:r>
            <a:endParaRPr lang="fa-IR" b="1" dirty="0">
              <a:cs typeface="B Nazanin" pitchFamily="2" charset="-78"/>
            </a:endParaRPr>
          </a:p>
        </p:txBody>
      </p:sp>
      <p:pic>
        <p:nvPicPr>
          <p:cNvPr id="2050" name="Picture 2" descr="\\server\Technical Office\1387\1731-Dashte-Azadegan\Report\lenjan\foto\New Folder\DSC028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962400" cy="297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rver\Technical Office\1387\1731-Dashte-Azadegan\Report\lenjan\foto\New Folder\2012-08-12-3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86" y="674721"/>
            <a:ext cx="3885049" cy="21802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958" y="0"/>
            <a:ext cx="1643042" cy="6858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مطالعات مرحله سوم پروژه های شبکه جمع آوری فاضلاب منطقه لنجان</a:t>
            </a:r>
            <a:endParaRPr lang="fa-IR" b="1" dirty="0">
              <a:solidFill>
                <a:schemeClr val="bg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</p:txBody>
      </p:sp>
      <p:pic>
        <p:nvPicPr>
          <p:cNvPr id="7" name="Picture 6" descr="parsjooyab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1177" y="2514600"/>
            <a:ext cx="132954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yavari\Power\ARM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3" y="761999"/>
            <a:ext cx="900112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477446"/>
            <a:ext cx="264527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عملیات منهول سازی در ترانشه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8502" y="4672790"/>
            <a:ext cx="183896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عملیات برش آسفالت</a:t>
            </a:r>
            <a:endParaRPr lang="fa-IR" b="1" dirty="0">
              <a:cs typeface="B Nazanin" pitchFamily="2" charset="-78"/>
            </a:endParaRPr>
          </a:p>
        </p:txBody>
      </p:sp>
      <p:pic>
        <p:nvPicPr>
          <p:cNvPr id="3074" name="Picture 2" descr="\\server\Technical Office\1387\1731-Dashte-Azadegan\Report\lenjan\foto\New Folder\DSC028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09" y="457200"/>
            <a:ext cx="3607497" cy="27056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erver\Technical Office\1387\1731-Dashte-Azadegan\Report\lenjan\foto\New Folder\DSC027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54" y="3810000"/>
            <a:ext cx="3561645" cy="26712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1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958" y="0"/>
            <a:ext cx="1643042" cy="6858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مطالعات مرحله سوم پروژه های شبکه جمع آوری فاضلاب منطقه لنجان</a:t>
            </a:r>
            <a:endParaRPr lang="fa-IR" b="1" dirty="0">
              <a:solidFill>
                <a:schemeClr val="bg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</p:txBody>
      </p:sp>
      <p:pic>
        <p:nvPicPr>
          <p:cNvPr id="7" name="Picture 6" descr="parsjooyab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1177" y="2514600"/>
            <a:ext cx="132954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yavari\Power\ARM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3" y="761999"/>
            <a:ext cx="900112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477446"/>
            <a:ext cx="28228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b="1" dirty="0">
                <a:cs typeface="B Nazanin" pitchFamily="2" charset="-78"/>
              </a:rPr>
              <a:t>اجراي عمليات حفاري ترانشه زير تراز آب زيرزميني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4437112"/>
            <a:ext cx="26642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b="1" dirty="0">
                <a:cs typeface="B Nazanin" pitchFamily="2" charset="-78"/>
              </a:rPr>
              <a:t>اجراي عمليات حفاري ترانشه در زیر تراز آب زيرزميني و ريزش ترانشه</a:t>
            </a:r>
          </a:p>
        </p:txBody>
      </p:sp>
      <p:pic>
        <p:nvPicPr>
          <p:cNvPr id="9" name="Picture 8" descr="DSC0285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19872" y="303611"/>
            <a:ext cx="3917736" cy="3086333"/>
          </a:xfrm>
          <a:prstGeom prst="rect">
            <a:avLst/>
          </a:prstGeom>
        </p:spPr>
      </p:pic>
      <p:pic>
        <p:nvPicPr>
          <p:cNvPr id="10" name="Picture 9" descr="DSC02856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7129" y="3717031"/>
            <a:ext cx="4158887" cy="282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958" y="0"/>
            <a:ext cx="1643042" cy="6858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مطالعات مرحله سوم پروژه های شبکه جمع آوری فاضلاب منطقه لنجان</a:t>
            </a:r>
            <a:endParaRPr lang="fa-IR" b="1" dirty="0">
              <a:solidFill>
                <a:schemeClr val="bg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</p:txBody>
      </p:sp>
      <p:pic>
        <p:nvPicPr>
          <p:cNvPr id="7" name="Picture 6" descr="parsjooya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1177" y="2514600"/>
            <a:ext cx="132954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yavari\Power\ARM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3" y="761999"/>
            <a:ext cx="900112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43400" y="926303"/>
            <a:ext cx="2671763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buFont typeface="Wingdings" pitchFamily="2" charset="2"/>
              <a:buChar char="Ø"/>
              <a:defRPr/>
            </a:pPr>
            <a:r>
              <a:rPr lang="fa-IR" sz="1600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fa-IR" sz="2800" b="1" dirty="0">
                <a:solidFill>
                  <a:schemeClr val="tx2">
                    <a:satMod val="200000"/>
                  </a:schemeClr>
                </a:solidFill>
                <a:cs typeface="B Nazanin" pitchFamily="2" charset="-78"/>
              </a:rPr>
              <a:t>فهرست مطالب </a:t>
            </a:r>
            <a:r>
              <a:rPr lang="fa-IR" sz="1600" dirty="0" smtClean="0">
                <a:solidFill>
                  <a:schemeClr val="tx2">
                    <a:satMod val="200000"/>
                  </a:schemeClr>
                </a:solidFill>
              </a:rPr>
              <a:t>:</a:t>
            </a:r>
            <a:endParaRPr lang="fa-IR" sz="16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187624" y="2500315"/>
            <a:ext cx="553320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4864" algn="r" rtl="1">
              <a:lnSpc>
                <a:spcPct val="20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fa-IR" b="1" dirty="0">
                <a:cs typeface="B Nazanin" pitchFamily="2" charset="-78"/>
              </a:rPr>
              <a:t>بخش </a:t>
            </a:r>
            <a:r>
              <a:rPr lang="fa-IR" b="1" dirty="0" smtClean="0">
                <a:cs typeface="B Nazanin" pitchFamily="2" charset="-78"/>
              </a:rPr>
              <a:t>اول: </a:t>
            </a:r>
            <a:r>
              <a:rPr lang="fa-IR" b="1" dirty="0">
                <a:cs typeface="B Nazanin" pitchFamily="2" charset="-78"/>
              </a:rPr>
              <a:t>نمای کلی پروژه</a:t>
            </a:r>
          </a:p>
          <a:p>
            <a:pPr marL="54864" algn="r" rtl="1" fontAlgn="auto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fa-IR" b="1" dirty="0" smtClean="0">
                <a:cs typeface="B Nazanin" pitchFamily="2" charset="-78"/>
              </a:rPr>
              <a:t>بخش دوم: مشخصات کلی پروژه</a:t>
            </a:r>
          </a:p>
          <a:p>
            <a:pPr marL="54864" algn="r" rtl="1" fontAlgn="auto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fa-IR" b="1" dirty="0" smtClean="0">
                <a:cs typeface="B Nazanin" pitchFamily="2" charset="-78"/>
              </a:rPr>
              <a:t>بخش سوم: وضعیت پیشرفت فیزیکی، ریالی </a:t>
            </a:r>
            <a:r>
              <a:rPr lang="fa-IR" b="1" dirty="0" smtClean="0">
                <a:cs typeface="B Nazanin" pitchFamily="2" charset="-78"/>
              </a:rPr>
              <a:t>پروژه </a:t>
            </a:r>
            <a:r>
              <a:rPr lang="fa-IR" b="1" dirty="0" smtClean="0">
                <a:cs typeface="B Nazanin" pitchFamily="2" charset="-78"/>
              </a:rPr>
              <a:t>ها</a:t>
            </a:r>
          </a:p>
          <a:p>
            <a:pPr marL="54864" algn="r" rtl="1" fontAlgn="auto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fa-IR" b="1" dirty="0" smtClean="0">
                <a:cs typeface="B Nazanin" pitchFamily="2" charset="-78"/>
              </a:rPr>
              <a:t>بخش چهارم: تصاویر پروژه</a:t>
            </a:r>
          </a:p>
        </p:txBody>
      </p:sp>
      <p:pic>
        <p:nvPicPr>
          <p:cNvPr id="30721" name="Picture 1" descr="E:\yavari\Power\Titr\image_gall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5043"/>
            <a:ext cx="1995985" cy="1494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9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958" y="0"/>
            <a:ext cx="1643042" cy="6858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مطالعات مرحله سوم پروژه های شبکه جمع آوری فاضلاب منطقه لنجان</a:t>
            </a:r>
            <a:endParaRPr lang="fa-IR" b="1" dirty="0">
              <a:solidFill>
                <a:schemeClr val="bg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</p:txBody>
      </p:sp>
      <p:pic>
        <p:nvPicPr>
          <p:cNvPr id="7" name="Picture 6" descr="parsjooyab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1177" y="2514600"/>
            <a:ext cx="132954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yavari\Power\ARM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3" y="761999"/>
            <a:ext cx="900112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1" y="1477446"/>
            <a:ext cx="27508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b="1" dirty="0">
                <a:cs typeface="B Nazanin" pitchFamily="2" charset="-78"/>
              </a:rPr>
              <a:t>هدايت آب هاي سطحي در حین عملیات اجرایی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7984" y="4624427"/>
            <a:ext cx="29324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b="1" dirty="0">
                <a:cs typeface="B Nazanin" pitchFamily="2" charset="-78"/>
              </a:rPr>
              <a:t>عمليات حفاري نقب و برخورد با تاسیسات و چاه های فاضلاب سنتی</a:t>
            </a:r>
          </a:p>
        </p:txBody>
      </p:sp>
      <p:pic>
        <p:nvPicPr>
          <p:cNvPr id="9" name="Picture 8" descr="DSC02953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47864" y="419865"/>
            <a:ext cx="3902943" cy="2738120"/>
          </a:xfrm>
          <a:prstGeom prst="rect">
            <a:avLst/>
          </a:prstGeom>
        </p:spPr>
      </p:pic>
      <p:pic>
        <p:nvPicPr>
          <p:cNvPr id="10" name="Picture 9" descr="DSC02811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1424" y="3645024"/>
            <a:ext cx="3976560" cy="288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958" y="0"/>
            <a:ext cx="1643042" cy="6858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مطالعات مرحله سوم پروژه های شبکه جمع آوری فاضلاب منطقه لنجان</a:t>
            </a:r>
            <a:endParaRPr lang="fa-IR" b="1" dirty="0">
              <a:solidFill>
                <a:schemeClr val="bg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</p:txBody>
      </p:sp>
      <p:pic>
        <p:nvPicPr>
          <p:cNvPr id="7" name="Picture 6" descr="parsjooyab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1177" y="2514600"/>
            <a:ext cx="132954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yavari\Power\ARM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3" y="761999"/>
            <a:ext cx="900112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477446"/>
            <a:ext cx="278633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>
                <a:cs typeface="B Nazanin" pitchFamily="2" charset="-78"/>
              </a:rPr>
              <a:t>اجراي عمليات منهول سازي درجا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8502" y="4672790"/>
            <a:ext cx="164500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>
                <a:cs typeface="B Nazanin" pitchFamily="2" charset="-78"/>
              </a:rPr>
              <a:t>رعایت نکات ایمنی</a:t>
            </a:r>
          </a:p>
        </p:txBody>
      </p:sp>
      <p:pic>
        <p:nvPicPr>
          <p:cNvPr id="9" name="Picture 8" descr="DSC0284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75856" y="276041"/>
            <a:ext cx="3969871" cy="2772142"/>
          </a:xfrm>
          <a:prstGeom prst="rect">
            <a:avLst/>
          </a:prstGeom>
        </p:spPr>
      </p:pic>
      <p:pic>
        <p:nvPicPr>
          <p:cNvPr id="10" name="Picture 9" descr="Description: \\Server4\pics\1904\13921001\New folder (4)\20131119_09431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187" y="3429000"/>
            <a:ext cx="2376263" cy="309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86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958" y="0"/>
            <a:ext cx="1643042" cy="6858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مطالعات مرحله سوم پروژه های شبکه جمع آوری فاضلاب منطقه لنجان</a:t>
            </a:r>
            <a:endParaRPr lang="fa-IR" b="1" dirty="0">
              <a:solidFill>
                <a:schemeClr val="bg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</p:txBody>
      </p:sp>
      <p:pic>
        <p:nvPicPr>
          <p:cNvPr id="7" name="Picture 6" descr="parsjooyab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1177" y="2514600"/>
            <a:ext cx="132954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yavari\Power\ARM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3" y="761999"/>
            <a:ext cx="900112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476966"/>
            <a:ext cx="24913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>
                <a:cs typeface="B Nazanin" pitchFamily="2" charset="-78"/>
              </a:rPr>
              <a:t>عمليات لوله گذاري در ترانشه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007" y="4667252"/>
            <a:ext cx="25563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b="1" dirty="0">
                <a:cs typeface="B Nazanin" pitchFamily="2" charset="-78"/>
              </a:rPr>
              <a:t>عمليات  پرسازي ترانشه و غرقاب نمودن</a:t>
            </a:r>
          </a:p>
        </p:txBody>
      </p:sp>
      <p:pic>
        <p:nvPicPr>
          <p:cNvPr id="8" name="Picture 7" descr="Description: \\Server4\pics\1904\13921001\New folder (4)\20131126_10151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4008" y="260648"/>
            <a:ext cx="2556307" cy="338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escription: \\Server4\pics\1904\13921001\New folder (4)\20131203_1126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292" y="3591332"/>
            <a:ext cx="4032448" cy="290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9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958" y="0"/>
            <a:ext cx="1643042" cy="6858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مطالعات مرحله سوم پروژه های شبکه جمع آوری فاضلاب منطقه لنجان</a:t>
            </a:r>
            <a:endParaRPr lang="fa-IR" b="1" dirty="0">
              <a:solidFill>
                <a:schemeClr val="bg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</p:txBody>
      </p:sp>
      <p:pic>
        <p:nvPicPr>
          <p:cNvPr id="7" name="Picture 6" descr="parsjooyab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1177" y="2514600"/>
            <a:ext cx="132954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yavari\Power\ARM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3" y="761999"/>
            <a:ext cx="900112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477446"/>
            <a:ext cx="28083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b="1" dirty="0">
                <a:cs typeface="B Nazanin" pitchFamily="2" charset="-78"/>
              </a:rPr>
              <a:t>اجرای عملیات حفاری نقب و برخورد با چاه فاضلاب سنتی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8502" y="4672790"/>
            <a:ext cx="241764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b="1" dirty="0">
                <a:cs typeface="B Nazanin" pitchFamily="2" charset="-78"/>
              </a:rPr>
              <a:t>برخورد با تاسیسات زیربنایی</a:t>
            </a:r>
          </a:p>
        </p:txBody>
      </p:sp>
      <p:pic>
        <p:nvPicPr>
          <p:cNvPr id="8" name="Picture 7" descr="\\Server4\pics\1904\91.11.26\20140122_1014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2872"/>
            <a:ext cx="4070324" cy="2876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\\Server4\pics\1904\91.11.26\20131207_10580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4" y="3717032"/>
            <a:ext cx="4221356" cy="2791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958" y="0"/>
            <a:ext cx="1643042" cy="6858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مطالعات مرحله سوم پروژه های شبکه جمع آوری فاضلاب منطقه لنجان</a:t>
            </a:r>
            <a:endParaRPr lang="fa-IR" b="1" dirty="0">
              <a:solidFill>
                <a:schemeClr val="bg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</p:txBody>
      </p:sp>
      <p:pic>
        <p:nvPicPr>
          <p:cNvPr id="7" name="Picture 6" descr="parsjooya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1177" y="2514600"/>
            <a:ext cx="132954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yavari\Power\ARM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3" y="761999"/>
            <a:ext cx="900112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990600" y="2590800"/>
            <a:ext cx="538162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4864" marR="0" lvl="0" indent="0" algn="r" defTabSz="914400" rtl="1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Nazanin" pitchFamily="2" charset="-78"/>
              </a:rPr>
              <a:t> بخش </a:t>
            </a:r>
            <a:r>
              <a:rPr lang="fa-IR" b="1" dirty="0" smtClean="0">
                <a:cs typeface="Nazanin" pitchFamily="2" charset="-78"/>
              </a:rPr>
              <a:t>اول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Nazanin" pitchFamily="2" charset="-78"/>
              </a:rPr>
              <a:t>: </a:t>
            </a:r>
          </a:p>
          <a:p>
            <a:pPr marL="54864" lvl="0" algn="r" rtl="1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fa-IR" sz="2400" b="1" dirty="0" smtClean="0">
                <a:cs typeface="B Nazanin" pitchFamily="2" charset="-78"/>
              </a:rPr>
              <a:t>            </a:t>
            </a:r>
            <a:r>
              <a:rPr lang="fa-IR" sz="2400" b="1" dirty="0">
                <a:cs typeface="B Nazanin" pitchFamily="2" charset="-78"/>
              </a:rPr>
              <a:t>نمای کلی از پروژه</a:t>
            </a:r>
          </a:p>
        </p:txBody>
      </p:sp>
      <p:pic>
        <p:nvPicPr>
          <p:cNvPr id="7170" name="Picture 2" descr="C:\Documents and Settings\89914\Desktop\lenjan\zarinshahr-mahv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4" y="716760"/>
            <a:ext cx="2899543" cy="251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Documents and Settings\89914\Desktop\lenjan\Google Maps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53400" cy="41556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6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958" y="0"/>
            <a:ext cx="1643042" cy="6858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مطالعات مرحله سوم پروژه های شبکه جمع آوری فاضلاب منطقه لنجان</a:t>
            </a:r>
            <a:endParaRPr lang="fa-IR" b="1" dirty="0">
              <a:solidFill>
                <a:schemeClr val="bg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</p:txBody>
      </p:sp>
      <p:pic>
        <p:nvPicPr>
          <p:cNvPr id="7" name="Picture 6" descr="parsjooya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1177" y="2514600"/>
            <a:ext cx="132954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yavari\Power\ARM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3" y="761999"/>
            <a:ext cx="900112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990600" y="2590800"/>
            <a:ext cx="538162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4864" marR="0" lvl="0" indent="0" algn="r" defTabSz="914400" rtl="1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Nazanin" pitchFamily="2" charset="-78"/>
              </a:rPr>
              <a:t> بخش </a:t>
            </a:r>
            <a:r>
              <a:rPr lang="fa-IR" b="1" dirty="0" smtClean="0">
                <a:cs typeface="Nazanin" pitchFamily="2" charset="-78"/>
              </a:rPr>
              <a:t>دوم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Nazanin" pitchFamily="2" charset="-78"/>
              </a:rPr>
              <a:t>: </a:t>
            </a:r>
          </a:p>
          <a:p>
            <a:pPr marL="54864" marR="0" lvl="0" indent="0" algn="r" defTabSz="914400" rtl="1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fa-IR" sz="2400" b="1" dirty="0" smtClean="0">
                <a:cs typeface="B Nazanin" pitchFamily="2" charset="-78"/>
              </a:rPr>
              <a:t>           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cs typeface="B Nazanin" pitchFamily="2" charset="-78"/>
              </a:rPr>
              <a:t>مشخصات كلي پروژه</a:t>
            </a:r>
          </a:p>
        </p:txBody>
      </p:sp>
      <p:pic>
        <p:nvPicPr>
          <p:cNvPr id="27649" name="Picture 1" descr="E:\yavari\Power\Titr\5e08a3ec-2ff4-4ce6-b135-181cda8042ec.indust_engine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1097084"/>
            <a:ext cx="2014538" cy="1774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0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958" y="0"/>
            <a:ext cx="1643042" cy="6858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مطالعات مرحله سوم پروژه های شبکه جمع آوری فاضلاب منطقه لنجان</a:t>
            </a:r>
            <a:endParaRPr lang="fa-IR" b="1" dirty="0">
              <a:solidFill>
                <a:schemeClr val="bg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</p:txBody>
      </p:sp>
      <p:pic>
        <p:nvPicPr>
          <p:cNvPr id="7" name="Picture 6" descr="parsjooyab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1177" y="2514600"/>
            <a:ext cx="132954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yavari\Power\ARM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3" y="761999"/>
            <a:ext cx="900112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327972" y="1943100"/>
            <a:ext cx="6768152" cy="36957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ar-SA" sz="2400" b="1" dirty="0">
                <a:cs typeface="B Nazanin" pitchFamily="2" charset="-78"/>
              </a:rPr>
              <a:t>م</a:t>
            </a:r>
            <a:r>
              <a:rPr lang="fa-IR" sz="2400" b="1" dirty="0">
                <a:cs typeface="B Nazanin" pitchFamily="2" charset="-78"/>
              </a:rPr>
              <a:t>حل پروژه :</a:t>
            </a:r>
          </a:p>
          <a:p>
            <a:pPr algn="r" rtl="1">
              <a:lnSpc>
                <a:spcPct val="160000"/>
              </a:lnSpc>
              <a:defRPr/>
            </a:pPr>
            <a:r>
              <a:rPr lang="fa-I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</a:t>
            </a:r>
            <a:r>
              <a:rPr lang="fa-I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    استان اصفهان (منطقه لنجان)</a:t>
            </a:r>
            <a:endParaRPr lang="fa-I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fa-IR" sz="2400" b="1" dirty="0" smtClean="0">
                <a:cs typeface="B Nazanin" pitchFamily="2" charset="-78"/>
              </a:rPr>
              <a:t>عوامل پروژه :</a:t>
            </a:r>
          </a:p>
          <a:p>
            <a:pPr algn="r" rtl="1">
              <a:lnSpc>
                <a:spcPct val="160000"/>
              </a:lnSpc>
              <a:defRPr/>
            </a:pPr>
            <a:r>
              <a:rPr lang="fa-IR" sz="1600" b="1" dirty="0" smtClean="0">
                <a:cs typeface="B Nazanin" pitchFamily="2" charset="-78"/>
              </a:rPr>
              <a:t>   </a:t>
            </a:r>
            <a:r>
              <a:rPr lang="fa-IR" sz="1600" dirty="0" smtClean="0">
                <a:solidFill>
                  <a:srgbClr val="FF0000"/>
                </a:solidFill>
                <a:cs typeface="B Nazanin" pitchFamily="2" charset="-78"/>
              </a:rPr>
              <a:t>  </a:t>
            </a:r>
            <a:r>
              <a:rPr lang="fa-I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كارفرما : </a:t>
            </a:r>
            <a:r>
              <a:rPr lang="fa-I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شرکت آب و فاضلاب استان </a:t>
            </a:r>
            <a:r>
              <a:rPr lang="fa-I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اصفهان</a:t>
            </a:r>
            <a:endParaRPr lang="fa-I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>
              <a:lnSpc>
                <a:spcPct val="160000"/>
              </a:lnSpc>
              <a:defRPr/>
            </a:pPr>
            <a:r>
              <a:rPr lang="fa-IR" sz="1600" dirty="0" smtClean="0">
                <a:cs typeface="B Nazanin" pitchFamily="2" charset="-78"/>
              </a:rPr>
              <a:t>     </a:t>
            </a:r>
            <a:r>
              <a:rPr lang="fa-I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مشاور : مهندسين مشاور پارس جوياب</a:t>
            </a:r>
          </a:p>
          <a:p>
            <a:pPr algn="r" rtl="1">
              <a:lnSpc>
                <a:spcPct val="160000"/>
              </a:lnSpc>
              <a:defRPr/>
            </a:pPr>
            <a:r>
              <a:rPr lang="fa-IR" sz="1600" dirty="0" smtClean="0">
                <a:cs typeface="B Nazanin" pitchFamily="2" charset="-78"/>
              </a:rPr>
              <a:t>     </a:t>
            </a:r>
            <a:r>
              <a:rPr lang="fa-I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پيمانکاران:امید حفار، تیام نگین سپاهان، آریا بتن سپاهان، سیماب دژ، مهاب دژ اسپادانا و کانال دژ سپاهان</a:t>
            </a:r>
            <a:endParaRPr lang="fa-I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  <a:defRPr/>
            </a:pPr>
            <a:endParaRPr lang="fa-IR" sz="1600" dirty="0" smtClean="0">
              <a:cs typeface="B Nazanin" pitchFamily="2" charset="-78"/>
            </a:endParaRPr>
          </a:p>
        </p:txBody>
      </p:sp>
      <p:pic>
        <p:nvPicPr>
          <p:cNvPr id="2050" name="Picture 2" descr="C:\Documents and Settings\89914\Desktop\lenjan\Isfahan[www.MihanDownload.Com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2949"/>
            <a:ext cx="3475203" cy="281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0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958" y="0"/>
            <a:ext cx="1643042" cy="6858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مطالعات مرحله سوم پروژه های شبکه جمع آوری فاضلاب منطقه لنجان</a:t>
            </a:r>
            <a:endParaRPr lang="fa-IR" b="1" dirty="0">
              <a:solidFill>
                <a:schemeClr val="bg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</p:txBody>
      </p:sp>
      <p:pic>
        <p:nvPicPr>
          <p:cNvPr id="7" name="Picture 6" descr="parsjooya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1177" y="2514600"/>
            <a:ext cx="132954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yavari\Power\ARM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3" y="761999"/>
            <a:ext cx="900112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526388"/>
              </p:ext>
            </p:extLst>
          </p:nvPr>
        </p:nvGraphicFramePr>
        <p:xfrm>
          <a:off x="283996" y="3962400"/>
          <a:ext cx="6718300" cy="2555151"/>
        </p:xfrm>
        <a:graphic>
          <a:graphicData uri="http://schemas.openxmlformats.org/drawingml/2006/table">
            <a:tbl>
              <a:tblPr rtl="1"/>
              <a:tblGrid>
                <a:gridCol w="1116777"/>
                <a:gridCol w="1542917"/>
                <a:gridCol w="1542917"/>
                <a:gridCol w="2515689"/>
              </a:tblGrid>
              <a:tr h="36331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نام شهر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طول شبکه فعلی (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KM)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طول شبکه باقیمانده (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KM)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اعتبار پیش</a:t>
                      </a:r>
                      <a:r>
                        <a:rPr lang="fa-I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بینی جهت اجرای شبکه جمع آوری فاضلاب و تصفیه خانه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(میلیارد ریال)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331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زرین شهر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31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چمگردان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6331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زاینده رود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31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سده لنجان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301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31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ورنامخواست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6331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مجموع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409452"/>
            <a:ext cx="620554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24000" indent="-324000" algn="r" rtl="1">
              <a:buFont typeface="Wingdings" pitchFamily="2" charset="2"/>
              <a:buChar char="Ø"/>
            </a:pPr>
            <a:r>
              <a:rPr lang="fa-IR" sz="2000" b="1" dirty="0" smtClean="0">
                <a:cs typeface="B Nazanin" pitchFamily="2" charset="-78"/>
              </a:rPr>
              <a:t>مشخصات کلی پروژه شبکه های جمع آوری فاضلاب منطقه لنجان:</a:t>
            </a:r>
            <a:endParaRPr lang="fa-IR" sz="2000" b="1" dirty="0">
              <a:cs typeface="B Nazanin" pitchFamily="2" charset="-7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433816"/>
              </p:ext>
            </p:extLst>
          </p:nvPr>
        </p:nvGraphicFramePr>
        <p:xfrm>
          <a:off x="295275" y="1223960"/>
          <a:ext cx="6698165" cy="2521743"/>
        </p:xfrm>
        <a:graphic>
          <a:graphicData uri="http://schemas.openxmlformats.org/drawingml/2006/table">
            <a:tbl>
              <a:tblPr rtl="1"/>
              <a:tblGrid>
                <a:gridCol w="4206038"/>
                <a:gridCol w="2492127"/>
              </a:tblGrid>
              <a:tr h="36024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مشخصات و مبانی پروژه  طرح</a:t>
                      </a:r>
                      <a:r>
                        <a:rPr lang="fa-I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 فاضلاب لنجان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مقدار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024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دوره طرح (سال)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35 سال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4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مدت زمان اجرا (سال)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3 سال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4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سال اتمام اجرای طرح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4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جمعیت سال افق طرح (1415) (نفر)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153000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4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سرانه کل فاضلاب 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L/d-c)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4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قدر السهم دبی انتهای طرح 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l/s)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9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958" y="0"/>
            <a:ext cx="1643042" cy="6858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مطالعات مرحله سوم پروژه های شبکه جمع آوری فاضلاب منطقه لنجان</a:t>
            </a:r>
            <a:endParaRPr lang="fa-IR" b="1" dirty="0">
              <a:solidFill>
                <a:schemeClr val="bg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</p:txBody>
      </p:sp>
      <p:pic>
        <p:nvPicPr>
          <p:cNvPr id="5" name="Picture 4" descr="parsjooya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7104" y="2514600"/>
            <a:ext cx="132954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E:\yavari\Power\ARM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3" y="761999"/>
            <a:ext cx="900112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95072"/>
              </p:ext>
            </p:extLst>
          </p:nvPr>
        </p:nvGraphicFramePr>
        <p:xfrm>
          <a:off x="429002" y="1556792"/>
          <a:ext cx="6809323" cy="469894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24505"/>
                <a:gridCol w="716213"/>
                <a:gridCol w="511452"/>
                <a:gridCol w="822011"/>
                <a:gridCol w="355940"/>
                <a:gridCol w="446537"/>
                <a:gridCol w="582202"/>
                <a:gridCol w="544056"/>
                <a:gridCol w="451714"/>
                <a:gridCol w="651129"/>
                <a:gridCol w="701782"/>
                <a:gridCol w="701782"/>
              </a:tblGrid>
              <a:tr h="64347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رديف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نام پيمانكار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نام منطقه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مبلغ اوليه پيمان</a:t>
                      </a:r>
                      <a:endParaRPr lang="en-US" sz="1100" dirty="0">
                        <a:effectLst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(ريال)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مدت اوليه پيمان(ماه)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طول لوله گذاری پیمان (متر)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طول لوله گذاری در این ماه (متر)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طول لوله گذاری تاکنون (متر)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درصد پیشرفت فیزیکی کلی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درصد پیشرفت فیزیکی پیش بینی شده کلی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طول لوله گذاری پیش بینی شده </a:t>
                      </a:r>
                      <a:r>
                        <a:rPr lang="fa-IR" sz="900">
                          <a:effectLst/>
                          <a:cs typeface="B Nazanin" pitchFamily="2" charset="-78"/>
                        </a:rPr>
                        <a:t>تجمعی تا این ماه</a:t>
                      </a:r>
                      <a:r>
                        <a:rPr lang="ar-SA" sz="900">
                          <a:effectLst/>
                          <a:cs typeface="B Nazanin" pitchFamily="2" charset="-78"/>
                        </a:rPr>
                        <a:t> (متر)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Arial"/>
                          <a:ea typeface="SimSun"/>
                          <a:cs typeface="B Nazanin" pitchFamily="2" charset="-78"/>
                        </a:rPr>
                        <a:t>میزان</a:t>
                      </a:r>
                      <a:r>
                        <a:rPr lang="fa-IR" sz="1100" baseline="0" dirty="0" smtClean="0">
                          <a:effectLst/>
                          <a:latin typeface="Arial"/>
                          <a:ea typeface="SimSun"/>
                          <a:cs typeface="B Nazanin" pitchFamily="2" charset="-78"/>
                        </a:rPr>
                        <a:t> درصد عقب ماندگی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</a:tr>
              <a:tr h="214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امید حفار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زرین شهر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2.965.669.500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9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4894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414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2860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58/43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100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4894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Arial"/>
                          <a:ea typeface="SimSun"/>
                          <a:cs typeface="B Nazanin" pitchFamily="2" charset="-78"/>
                        </a:rPr>
                        <a:t>41/57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</a:tr>
              <a:tr h="214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2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تیام نگین سپاهان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زرین شهر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2.836.611.615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9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4377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108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2344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53/55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100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4377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Arial"/>
                          <a:ea typeface="SimSun"/>
                          <a:cs typeface="B Nazanin" pitchFamily="2" charset="-78"/>
                        </a:rPr>
                        <a:t>-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</a:tr>
              <a:tr h="214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3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آریا بتن سپاهان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زرین شهر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11.920.283.093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12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14878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650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2650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17/81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32/46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4830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Arial"/>
                          <a:ea typeface="SimSun"/>
                          <a:cs typeface="B Nazanin" pitchFamily="2" charset="-78"/>
                        </a:rPr>
                        <a:t>14/65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</a:tr>
              <a:tr h="214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4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سیماب دژ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زرین شهر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12.948.117.907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10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11993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1550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2700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22/51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36/73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4406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Arial"/>
                          <a:ea typeface="SimSun"/>
                          <a:cs typeface="B Nazanin" pitchFamily="2" charset="-78"/>
                        </a:rPr>
                        <a:t>14/22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</a:tr>
              <a:tr h="214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5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تیام نگین سپاهان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زرین شهر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14.069.704.797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10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11982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670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1320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latin typeface="Arial"/>
                          <a:ea typeface="SimSun"/>
                          <a:cs typeface="B Nazanin" pitchFamily="2" charset="-78"/>
                        </a:rPr>
                        <a:t>11/02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26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3125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Arial"/>
                          <a:ea typeface="SimSun"/>
                          <a:cs typeface="B Nazanin" pitchFamily="2" charset="-78"/>
                        </a:rPr>
                        <a:t>14/98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</a:tr>
              <a:tr h="214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6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آریا بتن سپاهان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>
                          <a:effectLst/>
                          <a:cs typeface="B Nazanin" pitchFamily="2" charset="-78"/>
                        </a:rPr>
                        <a:t>چمگردان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8.391.913.266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9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8963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820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1150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12/83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49/43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4440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Arial"/>
                          <a:ea typeface="SimSun"/>
                          <a:cs typeface="B Nazanin" pitchFamily="2" charset="-78"/>
                        </a:rPr>
                        <a:t>36/6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</a:tr>
              <a:tr h="26277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7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آریا بتن سپاهان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ورنامخواست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11.400.457.078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12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13821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1150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1500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10/85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28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3870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Arial"/>
                          <a:ea typeface="SimSun"/>
                          <a:cs typeface="B Nazanin" pitchFamily="2" charset="-78"/>
                        </a:rPr>
                        <a:t>17/42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</a:tr>
              <a:tr h="214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8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مهاب دژ اسپادانا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زاینده رود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11.082.430.358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10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10968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1600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2300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21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40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4387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Arial"/>
                          <a:ea typeface="SimSun"/>
                          <a:cs typeface="B Nazanin" pitchFamily="2" charset="-78"/>
                        </a:rPr>
                        <a:t>19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</a:tr>
              <a:tr h="3899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9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کانال دژ سپاهان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سده لنجان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10.597.748.010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10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11672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latin typeface="Arial"/>
                          <a:ea typeface="SimSun"/>
                          <a:cs typeface="B Nazanin" pitchFamily="2" charset="-78"/>
                        </a:rPr>
                        <a:t>-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Arial"/>
                          <a:ea typeface="SimSun"/>
                          <a:cs typeface="B Nazanin" pitchFamily="2" charset="-78"/>
                        </a:rPr>
                        <a:t>-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</a:tr>
              <a:tr h="214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</a:tr>
              <a:tr h="214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</a:tr>
              <a:tr h="214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</a:tr>
              <a:tr h="214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</a:tr>
              <a:tr h="214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</a:tr>
              <a:tr h="2144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</a:tr>
              <a:tr h="214491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dirty="0">
                          <a:effectLst/>
                          <a:cs typeface="B Nazanin" pitchFamily="2" charset="-78"/>
                        </a:rPr>
                        <a:t>جمع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86.212.935.624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93548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6962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16824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10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900" dirty="0" smtClean="0">
                          <a:effectLst/>
                          <a:cs typeface="B Nazanin" pitchFamily="2" charset="-78"/>
                        </a:rPr>
                        <a:t>34329</a:t>
                      </a: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/>
                        <a:ea typeface="SimSun"/>
                        <a:cs typeface="B Nazanin" pitchFamily="2" charset="-78"/>
                      </a:endParaRPr>
                    </a:p>
                  </a:txBody>
                  <a:tcPr marL="56005" marR="56005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7544" y="931455"/>
            <a:ext cx="67322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B Nazanin" pitchFamily="2" charset="-78"/>
              </a:rPr>
              <a:t>خلاصه </a:t>
            </a:r>
            <a:r>
              <a:rPr lang="fa-IR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B Nazanin" pitchFamily="2" charset="-78"/>
              </a:rPr>
              <a:t>وضعيت کارکرد </a:t>
            </a:r>
            <a:r>
              <a:rPr lang="fa-IR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B Nazanin" pitchFamily="2" charset="-78"/>
              </a:rPr>
              <a:t>قرارداد هاي انتخاب پیمانکاران طرح شبكه جمع آوري فاضلاب منطقه </a:t>
            </a:r>
            <a:r>
              <a:rPr lang="fa-IR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B Nazanin" pitchFamily="2" charset="-78"/>
              </a:rPr>
              <a:t>لنجان:</a:t>
            </a:r>
            <a:endParaRPr lang="en-US" sz="15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22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00958" y="0"/>
            <a:ext cx="1643042" cy="68580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zanin" pitchFamily="2" charset="-78"/>
              </a:rPr>
              <a:t>مطالعات مرحله سوم پروژه های شبکه جمع آوری فاضلاب منطقه لنجان</a:t>
            </a:r>
            <a:endParaRPr lang="fa-IR" b="1" dirty="0">
              <a:solidFill>
                <a:schemeClr val="bg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solidFill>
                <a:schemeClr val="tx1"/>
              </a:solidFill>
              <a:cs typeface="Nazanin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/>
          </a:p>
        </p:txBody>
      </p:sp>
      <p:pic>
        <p:nvPicPr>
          <p:cNvPr id="11" name="Picture 10" descr="parsjooya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7104" y="2514600"/>
            <a:ext cx="1329540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E:\yavari\Power\ARM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3" y="761999"/>
            <a:ext cx="900112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52400" y="761999"/>
            <a:ext cx="7183840" cy="447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buFont typeface="Wingdings" pitchFamily="2" charset="2"/>
              <a:buChar char="Ø"/>
              <a:defRPr/>
            </a:pPr>
            <a:r>
              <a:rPr lang="fa-IR" sz="2800" b="1" dirty="0" smtClean="0">
                <a:solidFill>
                  <a:schemeClr val="tx2">
                    <a:satMod val="200000"/>
                  </a:schemeClr>
                </a:solidFill>
                <a:cs typeface="B Nazanin" pitchFamily="2" charset="-78"/>
              </a:rPr>
              <a:t> </a:t>
            </a:r>
            <a:r>
              <a:rPr lang="fa-I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مشخصات پیمانکاران پروژه شبکه فاضلاب منطقه لنجان:</a:t>
            </a:r>
            <a:endParaRPr lang="fa-IR" sz="2800" b="1" dirty="0">
              <a:solidFill>
                <a:schemeClr val="tx1">
                  <a:lumMod val="95000"/>
                  <a:lumOff val="5000"/>
                </a:schemeClr>
              </a:solidFill>
              <a:cs typeface="B Nazanin" pitchFamily="2" charset="-78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78346"/>
              </p:ext>
            </p:extLst>
          </p:nvPr>
        </p:nvGraphicFramePr>
        <p:xfrm>
          <a:off x="304804" y="1662112"/>
          <a:ext cx="6934197" cy="5004686"/>
        </p:xfrm>
        <a:graphic>
          <a:graphicData uri="http://schemas.openxmlformats.org/drawingml/2006/table">
            <a:tbl>
              <a:tblPr rtl="1"/>
              <a:tblGrid>
                <a:gridCol w="212117"/>
                <a:gridCol w="1555523"/>
                <a:gridCol w="757559"/>
                <a:gridCol w="545443"/>
                <a:gridCol w="901496"/>
                <a:gridCol w="545443"/>
                <a:gridCol w="595947"/>
                <a:gridCol w="585846"/>
                <a:gridCol w="545443"/>
                <a:gridCol w="689380"/>
              </a:tblGrid>
              <a:tr h="708094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رديف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عنوان پروژه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نام پيمانكار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طول لوله گذاری پیمان (متر)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مبلغ اوليه پيمان   (ريال)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طول</a:t>
                      </a:r>
                      <a:r>
                        <a:rPr lang="fa-IR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لوله گذاری تا کنون (متر)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درصد پیشرفت فیزیکی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تاريخ تحويل زمين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مدت اوليه پيمان(ماه)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توضیحات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4197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پروژه شبکه جمع آوری فاضلاب زرین شهر (قسمت دوم)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شرکت امید حفار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4894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2.965.669.500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2860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58/43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92/02/01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در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حال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اجرا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97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پروژه شبکه جمع آوری فاضلاب زرین شهر (قسمت سوم)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شرکت تیام نگین سپاهان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4377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2.836.611.615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2344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53/55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91/12/16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اتمام قرارداد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97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عملیات اجرایی لوله گذاری فاضلاب قسمتی از زرین شهر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شرکت آریا بتن سپاهان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14878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11.920.283.093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2650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17/81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92/07/15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در حال اجرا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97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عملیات اجرایی لوله گذاری فاضلاب شهر چمگردان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شرکت آریا بتن سپاهان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8963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8.391.913.266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1150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12/83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92/07/15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در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حال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اجرا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97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عملیات اجرایی لوله گذاری فاضلاب قسمت سوم ورنامخواست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شرکت آریا بتن سپاهان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13821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11.400.457.078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1500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10/85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92/07/28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در حال اجرا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49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عملیات اجرایی قسمتی از شبکه جمع آوری فاضلاب زرین شهر (ناحیه جنوبی محله سجاد)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شرکت تیام نگین سپاهان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11982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14.069.704.797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11/02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92/07/14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در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حال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اجرا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95"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عملیات اجرایی قسمتی از شبکه جمع آوری فاضلاب زرین شهر (ناحیه شمالی محله سجاد)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شرکت سیماب دژ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11993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12.947.117.907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2700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22/51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92/07/28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در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حال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اجرا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9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8</a:t>
                      </a: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عملیات اجرایی شبکه جمع آوری و انتقال فاضلاب شهر زاینده رود محله بیستجان و باباشیخعلی</a:t>
                      </a: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شرکت مهاب دژ اسپادانا</a:t>
                      </a: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10968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11.082.430.358</a:t>
                      </a: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2300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92/07/30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10</a:t>
                      </a: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در حال اجرا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9</a:t>
                      </a: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عملیات اجرایی شبکه  جمع آوری و انتقال</a:t>
                      </a:r>
                      <a:r>
                        <a:rPr lang="fa-I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فاضلاب شهر سده لنجان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شرکت کانال دژ سپاهان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11672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10.597.748.010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-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92/10/24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در حال اجرا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 </a:t>
                      </a:r>
                    </a:p>
                    <a:p>
                      <a:pPr algn="ctr" rtl="1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798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ar-SA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جمع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 </a:t>
                      </a: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93548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 </a:t>
                      </a: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86.212.935.624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16824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 </a:t>
                      </a: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 </a:t>
                      </a: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 </a:t>
                      </a: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 </a:t>
                      </a: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 </a:t>
                      </a:r>
                    </a:p>
                  </a:txBody>
                  <a:tcPr marL="7300" marR="7300" marT="73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7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498&quot;&gt;&lt;/object&gt;&lt;object type=&quot;2&quot; unique_id=&quot;10499&quot;&gt;&lt;object type=&quot;3&quot; unique_id=&quot;10500&quot;&gt;&lt;property id=&quot;20148&quot; value=&quot;5&quot;/&gt;&lt;property id=&quot;20300&quot; value=&quot;Slide 1 - &amp;quot;مطالعات مرحله سوم خطوط انتقال آب استان بوشهر&amp;quot;&quot;/&gt;&lt;property id=&quot;20307&quot; value=&quot;256&quot;/&gt;&lt;/object&gt;&lt;object type=&quot;3&quot; unique_id=&quot;10501&quot;&gt;&lt;property id=&quot;20148&quot; value=&quot;5&quot;/&gt;&lt;property id=&quot;20300&quot; value=&quot;Slide 2&quot;/&gt;&lt;property id=&quot;20307&quot; value=&quot;257&quot;/&gt;&lt;/object&gt;&lt;object type=&quot;3&quot; unique_id=&quot;10502&quot;&gt;&lt;property id=&quot;20148&quot; value=&quot;5&quot;/&gt;&lt;property id=&quot;20300&quot; value=&quot;Slide 3&quot;/&gt;&lt;property id=&quot;20307&quot; value=&quot;258&quot;/&gt;&lt;/object&gt;&lt;object type=&quot;3&quot; unique_id=&quot;10503&quot;&gt;&lt;property id=&quot;20148&quot; value=&quot;5&quot;/&gt;&lt;property id=&quot;20300&quot; value=&quot;Slide 4&quot;/&gt;&lt;property id=&quot;20307&quot; value=&quot;259&quot;/&gt;&lt;/object&gt;&lt;object type=&quot;3&quot; unique_id=&quot;10504&quot;&gt;&lt;property id=&quot;20148&quot; value=&quot;5&quot;/&gt;&lt;property id=&quot;20300&quot; value=&quot;Slide 5&quot;/&gt;&lt;property id=&quot;20307&quot; value=&quot;260&quot;/&gt;&lt;/object&gt;&lt;object type=&quot;3&quot; unique_id=&quot;10505&quot;&gt;&lt;property id=&quot;20148&quot; value=&quot;5&quot;/&gt;&lt;property id=&quot;20300&quot; value=&quot;Slide 7&quot;/&gt;&lt;property id=&quot;20307&quot; value=&quot;261&quot;/&gt;&lt;/object&gt;&lt;object type=&quot;3&quot; unique_id=&quot;10506&quot;&gt;&lt;property id=&quot;20148&quot; value=&quot;5&quot;/&gt;&lt;property id=&quot;20300&quot; value=&quot;Slide 6&quot;/&gt;&lt;property id=&quot;20307&quot; value=&quot;262&quot;/&gt;&lt;/object&gt;&lt;object type=&quot;3&quot; unique_id=&quot;10507&quot;&gt;&lt;property id=&quot;20148&quot; value=&quot;5&quot;/&gt;&lt;property id=&quot;20300&quot; value=&quot;Slide 8&quot;/&gt;&lt;property id=&quot;20307&quot; value=&quot;263&quot;/&gt;&lt;/object&gt;&lt;object type=&quot;3&quot; unique_id=&quot;10509&quot;&gt;&lt;property id=&quot;20148&quot; value=&quot;5&quot;/&gt;&lt;property id=&quot;20300&quot; value=&quot;Slide 9&quot;/&gt;&lt;property id=&quot;20307&quot; value=&quot;265&quot;/&gt;&lt;/object&gt;&lt;object type=&quot;3&quot; unique_id=&quot;10510&quot;&gt;&lt;property id=&quot;20148&quot; value=&quot;5&quot;/&gt;&lt;property id=&quot;20300&quot; value=&quot;Slide 10&quot;/&gt;&lt;property id=&quot;20307&quot; value=&quot;266&quot;/&gt;&lt;/object&gt;&lt;object type=&quot;3&quot; unique_id=&quot;10511&quot;&gt;&lt;property id=&quot;20148&quot; value=&quot;5&quot;/&gt;&lt;property id=&quot;20300&quot; value=&quot;Slide 11&quot;/&gt;&lt;property id=&quot;20307&quot; value=&quot;267&quot;/&gt;&lt;/object&gt;&lt;object type=&quot;3&quot; unique_id=&quot;10513&quot;&gt;&lt;property id=&quot;20148&quot; value=&quot;5&quot;/&gt;&lt;property id=&quot;20300&quot; value=&quot;Slide 12&quot;/&gt;&lt;property id=&quot;20307&quot; value=&quot;269&quot;/&gt;&lt;/object&gt;&lt;object type=&quot;3&quot; unique_id=&quot;10514&quot;&gt;&lt;property id=&quot;20148&quot; value=&quot;5&quot;/&gt;&lt;property id=&quot;20300&quot; value=&quot;Slide 13&quot;/&gt;&lt;property id=&quot;20307&quot; value=&quot;270&quot;/&gt;&lt;/object&gt;&lt;object type=&quot;3&quot; unique_id=&quot;10515&quot;&gt;&lt;property id=&quot;20148&quot; value=&quot;5&quot;/&gt;&lt;property id=&quot;20300&quot; value=&quot;Slide 14&quot;/&gt;&lt;property id=&quot;20307&quot; value=&quot;271&quot;/&gt;&lt;/object&gt;&lt;object type=&quot;3&quot; unique_id=&quot;10516&quot;&gt;&lt;property id=&quot;20148&quot; value=&quot;5&quot;/&gt;&lt;property id=&quot;20300&quot; value=&quot;Slide 15&quot;/&gt;&lt;property id=&quot;20307&quot; value=&quot;272&quot;/&gt;&lt;/object&gt;&lt;object type=&quot;3&quot; unique_id=&quot;10517&quot;&gt;&lt;property id=&quot;20148&quot; value=&quot;5&quot;/&gt;&lt;property id=&quot;20300&quot; value=&quot;Slide 16&quot;/&gt;&lt;property id=&quot;20307&quot; value=&quot;273&quot;/&gt;&lt;/object&gt;&lt;object type=&quot;3&quot; unique_id=&quot;10518&quot;&gt;&lt;property id=&quot;20148&quot; value=&quot;5&quot;/&gt;&lt;property id=&quot;20300&quot; value=&quot;Slide 17&quot;/&gt;&lt;property id=&quot;20307&quot; value=&quot;274&quot;/&gt;&lt;/object&gt;&lt;object type=&quot;3&quot; unique_id=&quot;10519&quot;&gt;&lt;property id=&quot;20148&quot; value=&quot;5&quot;/&gt;&lt;property id=&quot;20300&quot; value=&quot;Slide 18&quot;/&gt;&lt;property id=&quot;20307&quot; value=&quot;275&quot;/&gt;&lt;/object&gt;&lt;object type=&quot;3&quot; unique_id=&quot;10521&quot;&gt;&lt;property id=&quot;20148&quot; value=&quot;5&quot;/&gt;&lt;property id=&quot;20300&quot; value=&quot;Slide 19&quot;/&gt;&lt;property id=&quot;20307&quot; value=&quot;277&quot;/&gt;&lt;/object&gt;&lt;object type=&quot;3&quot; unique_id=&quot;10522&quot;&gt;&lt;property id=&quot;20148&quot; value=&quot;5&quot;/&gt;&lt;property id=&quot;20300&quot; value=&quot;Slide 20&quot;/&gt;&lt;property id=&quot;20307&quot; value=&quot;278&quot;/&gt;&lt;/object&gt;&lt;object type=&quot;3&quot; unique_id=&quot;10523&quot;&gt;&lt;property id=&quot;20148&quot; value=&quot;5&quot;/&gt;&lt;property id=&quot;20300&quot; value=&quot;Slide 22&quot;/&gt;&lt;property id=&quot;20307&quot; value=&quot;279&quot;/&gt;&lt;/object&gt;&lt;object type=&quot;3&quot; unique_id=&quot;10524&quot;&gt;&lt;property id=&quot;20148&quot; value=&quot;5&quot;/&gt;&lt;property id=&quot;20300&quot; value=&quot;Slide 23&quot;/&gt;&lt;property id=&quot;20307&quot; value=&quot;280&quot;/&gt;&lt;/object&gt;&lt;object type=&quot;3&quot; unique_id=&quot;10527&quot;&gt;&lt;property id=&quot;20148&quot; value=&quot;5&quot;/&gt;&lt;property id=&quot;20300&quot; value=&quot;Slide 24&quot;/&gt;&lt;property id=&quot;20307&quot; value=&quot;283&quot;/&gt;&lt;/object&gt;&lt;object type=&quot;3&quot; unique_id=&quot;10528&quot;&gt;&lt;property id=&quot;20148&quot; value=&quot;5&quot;/&gt;&lt;property id=&quot;20300&quot; value=&quot;Slide 25&quot;/&gt;&lt;property id=&quot;20307&quot; value=&quot;284&quot;/&gt;&lt;/object&gt;&lt;object type=&quot;3&quot; unique_id=&quot;10529&quot;&gt;&lt;property id=&quot;20148&quot; value=&quot;5&quot;/&gt;&lt;property id=&quot;20300&quot; value=&quot;Slide 26&quot;/&gt;&lt;property id=&quot;20307&quot; value=&quot;285&quot;/&gt;&lt;/object&gt;&lt;object type=&quot;3&quot; unique_id=&quot;13027&quot;&gt;&lt;property id=&quot;20148&quot; value=&quot;5&quot;/&gt;&lt;property id=&quot;20300&quot; value=&quot;Slide 27&quot;/&gt;&lt;property id=&quot;20307&quot; value=&quot;287&quot;/&gt;&lt;/object&gt;&lt;object type=&quot;3&quot; unique_id=&quot;14084&quot;&gt;&lt;property id=&quot;20148&quot; value=&quot;5&quot;/&gt;&lt;property id=&quot;20300&quot; value=&quot;Slide 21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1619</Words>
  <Application>Microsoft Office PowerPoint</Application>
  <PresentationFormat>On-screen Show (4:3)</PresentationFormat>
  <Paragraphs>918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پروژه های شبکه جمع آوری فاضلاب منطقه لنجان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82406</cp:lastModifiedBy>
  <cp:revision>231</cp:revision>
  <cp:lastPrinted>2014-02-16T08:08:46Z</cp:lastPrinted>
  <dcterms:created xsi:type="dcterms:W3CDTF">2006-08-16T00:00:00Z</dcterms:created>
  <dcterms:modified xsi:type="dcterms:W3CDTF">2014-02-16T08:15:34Z</dcterms:modified>
</cp:coreProperties>
</file>